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67" r:id="rId6"/>
    <p:sldId id="266" r:id="rId7"/>
    <p:sldId id="271" r:id="rId8"/>
    <p:sldId id="270" r:id="rId9"/>
    <p:sldId id="272" r:id="rId10"/>
    <p:sldId id="279" r:id="rId11"/>
    <p:sldId id="274" r:id="rId12"/>
    <p:sldId id="275" r:id="rId13"/>
    <p:sldId id="273" r:id="rId14"/>
    <p:sldId id="278" r:id="rId15"/>
    <p:sldId id="276" r:id="rId16"/>
    <p:sldId id="277" r:id="rId17"/>
    <p:sldId id="258" r:id="rId18"/>
    <p:sldId id="259" r:id="rId19"/>
    <p:sldId id="260" r:id="rId20"/>
    <p:sldId id="261" r:id="rId21"/>
    <p:sldId id="263" r:id="rId22"/>
    <p:sldId id="262" r:id="rId23"/>
    <p:sldId id="264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4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FD78-0EC9-4708-A820-48E09A12B0CB}" type="datetimeFigureOut">
              <a:rPr lang="ar-IQ" smtClean="0"/>
              <a:pPr/>
              <a:t>24/08/1444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F4F7-BFC1-4B5C-B4C2-E9358C15607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148398"/>
            <a:ext cx="5700730" cy="70960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Asses. Prof. Dr. </a:t>
            </a:r>
            <a:r>
              <a:rPr lang="en-US" b="1" dirty="0" err="1" smtClean="0">
                <a:solidFill>
                  <a:schemeClr val="tx1"/>
                </a:solidFill>
              </a:rPr>
              <a:t>Rafid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Majeed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Naeem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Skeletal Muscle Relaxants and Neuromuscular Blockade</a:t>
            </a:r>
            <a:endParaRPr lang="ar-IQ" b="1" dirty="0"/>
          </a:p>
        </p:txBody>
      </p:sp>
      <p:pic>
        <p:nvPicPr>
          <p:cNvPr id="22530" name="Picture 2" descr="Neuromuscular Blockade for the Critically Ill Child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8418"/>
            <a:ext cx="7096129" cy="435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E:\محاضرات عملي رابع\muscles relaxant\New folder\slide_10.jpg"/>
          <p:cNvPicPr>
            <a:picLocks noChangeAspect="1" noChangeArrowheads="1"/>
          </p:cNvPicPr>
          <p:nvPr/>
        </p:nvPicPr>
        <p:blipFill>
          <a:blip r:embed="rId2"/>
          <a:srcRect l="13025" t="8448" r="22887" b="12206"/>
          <a:stretch>
            <a:fillRect/>
          </a:stretch>
        </p:blipFill>
        <p:spPr bwMode="auto">
          <a:xfrm>
            <a:off x="1142976" y="0"/>
            <a:ext cx="7072330" cy="656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14"/>
            <a:ext cx="6400816" cy="296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Tubocrarine</a:t>
            </a:r>
            <a:r>
              <a:rPr lang="en-US" dirty="0" smtClean="0"/>
              <a:t> (curare)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07223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The first drug known to block the skeletal NMJ was curare [</a:t>
            </a:r>
            <a:r>
              <a:rPr lang="en-US" dirty="0" err="1" smtClean="0"/>
              <a:t>kyoo</a:t>
            </a:r>
            <a:r>
              <a:rPr lang="en-US" dirty="0" smtClean="0"/>
              <a:t>- RAH-</a:t>
            </a:r>
            <a:r>
              <a:rPr lang="en-US" dirty="0" err="1" smtClean="0"/>
              <a:t>ree</a:t>
            </a:r>
            <a:r>
              <a:rPr lang="en-US" dirty="0" smtClean="0"/>
              <a:t>], which native South American hunters of the Amazon region used to paralyze prey.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effect of curare increases by </a:t>
            </a:r>
          </a:p>
          <a:p>
            <a:pPr algn="l" rtl="0"/>
            <a:r>
              <a:rPr lang="en-US" dirty="0" err="1" smtClean="0"/>
              <a:t>Aminoglycoside</a:t>
            </a:r>
            <a:r>
              <a:rPr lang="en-US" dirty="0" smtClean="0"/>
              <a:t> antibiotic like </a:t>
            </a:r>
            <a:r>
              <a:rPr lang="en-US" dirty="0" err="1" smtClean="0"/>
              <a:t>gentamycin</a:t>
            </a:r>
            <a:r>
              <a:rPr lang="en-US" dirty="0" smtClean="0"/>
              <a:t> and </a:t>
            </a:r>
            <a:r>
              <a:rPr lang="en-US" dirty="0" err="1" smtClean="0"/>
              <a:t>amicasin</a:t>
            </a:r>
            <a:r>
              <a:rPr lang="en-US" dirty="0" smtClean="0"/>
              <a:t>  decrease Ach release </a:t>
            </a:r>
          </a:p>
          <a:p>
            <a:pPr algn="l" rtl="0"/>
            <a:r>
              <a:rPr lang="en-US" dirty="0" err="1" smtClean="0"/>
              <a:t>Halothan</a:t>
            </a:r>
            <a:r>
              <a:rPr lang="en-US" dirty="0" smtClean="0"/>
              <a:t> potentiate N M blocking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Side effects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Histamine release: hypotension and </a:t>
            </a:r>
            <a:r>
              <a:rPr lang="en-US" dirty="0" err="1" smtClean="0"/>
              <a:t>broncho</a:t>
            </a:r>
            <a:r>
              <a:rPr lang="en-US" dirty="0" smtClean="0"/>
              <a:t> </a:t>
            </a:r>
            <a:r>
              <a:rPr lang="en-US" dirty="0" err="1" smtClean="0"/>
              <a:t>consriction</a:t>
            </a:r>
            <a:r>
              <a:rPr lang="en-US" dirty="0" smtClean="0"/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Stimulation to </a:t>
            </a:r>
            <a:r>
              <a:rPr lang="en-US" dirty="0" err="1" smtClean="0"/>
              <a:t>parasympatic</a:t>
            </a:r>
            <a:r>
              <a:rPr lang="en-US" dirty="0" smtClean="0"/>
              <a:t> </a:t>
            </a:r>
            <a:r>
              <a:rPr lang="en-US" dirty="0" err="1" smtClean="0"/>
              <a:t>vagus</a:t>
            </a:r>
            <a:r>
              <a:rPr lang="en-US" dirty="0" smtClean="0"/>
              <a:t> n. </a:t>
            </a:r>
            <a:r>
              <a:rPr lang="ar-IQ" dirty="0" smtClean="0"/>
              <a:t>لازم نعطي </a:t>
            </a:r>
            <a:r>
              <a:rPr lang="ar-IQ" dirty="0" err="1" smtClean="0"/>
              <a:t>اتروبين</a:t>
            </a:r>
            <a:r>
              <a:rPr lang="ar-IQ" dirty="0" smtClean="0"/>
              <a:t> 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r">
              <a:buNone/>
            </a:pPr>
            <a:r>
              <a:rPr lang="en-US" dirty="0" smtClean="0"/>
              <a:t> </a:t>
            </a:r>
          </a:p>
          <a:p>
            <a:pPr algn="l" rtl="0"/>
            <a:endParaRPr lang="ar-IQ" dirty="0"/>
          </a:p>
        </p:txBody>
      </p:sp>
      <p:pic>
        <p:nvPicPr>
          <p:cNvPr id="28674" name="Picture 2" descr="E:\محاضرات عملي رابع\muscles relaxant\New folder\7bd78db2-d2c2-4926-94ca-fe65b455ab5f.jpg"/>
          <p:cNvPicPr>
            <a:picLocks noChangeAspect="1" noChangeArrowheads="1"/>
          </p:cNvPicPr>
          <p:nvPr/>
        </p:nvPicPr>
        <p:blipFill>
          <a:blip r:embed="rId2"/>
          <a:srcRect l="59375" t="56945" r="12500" b="10069"/>
          <a:stretch>
            <a:fillRect/>
          </a:stretch>
        </p:blipFill>
        <p:spPr bwMode="auto">
          <a:xfrm>
            <a:off x="5286380" y="4607744"/>
            <a:ext cx="3857620" cy="2035966"/>
          </a:xfrm>
          <a:prstGeom prst="rect">
            <a:avLst/>
          </a:prstGeom>
          <a:noFill/>
        </p:spPr>
      </p:pic>
      <p:pic>
        <p:nvPicPr>
          <p:cNvPr id="5" name="Picture 2" descr="E:\محاضرات عملي رابع\muscles relaxant\New folder\7bd78db2-d2c2-4926-94ca-fe65b455ab5f.jpg"/>
          <p:cNvPicPr>
            <a:picLocks noChangeAspect="1" noChangeArrowheads="1"/>
          </p:cNvPicPr>
          <p:nvPr/>
        </p:nvPicPr>
        <p:blipFill>
          <a:blip r:embed="rId2"/>
          <a:srcRect l="59375" t="10069" r="12500" b="46527"/>
          <a:stretch>
            <a:fillRect/>
          </a:stretch>
        </p:blipFill>
        <p:spPr bwMode="auto">
          <a:xfrm>
            <a:off x="1857356" y="4575945"/>
            <a:ext cx="3286116" cy="228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depolarizing NMBAs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r>
              <a:rPr lang="en-US" dirty="0" smtClean="0"/>
              <a:t>Antidote: </a:t>
            </a:r>
            <a:r>
              <a:rPr lang="en-US" dirty="0" err="1" smtClean="0"/>
              <a:t>neostigmin</a:t>
            </a:r>
            <a:r>
              <a:rPr lang="en-US" dirty="0" smtClean="0"/>
              <a:t> (</a:t>
            </a:r>
            <a:r>
              <a:rPr lang="en-US" dirty="0" err="1" smtClean="0"/>
              <a:t>anticholineasrase</a:t>
            </a:r>
            <a:r>
              <a:rPr lang="en-US" dirty="0" smtClean="0"/>
              <a:t>) </a:t>
            </a:r>
            <a:endParaRPr lang="ar-IQ" dirty="0"/>
          </a:p>
        </p:txBody>
      </p:sp>
      <p:pic>
        <p:nvPicPr>
          <p:cNvPr id="29698" name="Picture 2" descr="E:\محاضرات عملي رابع\muscles relaxant\New folder\1b81c39c-0d74-4f05-883e-cf81a3d1f360.jpg"/>
          <p:cNvPicPr>
            <a:picLocks noChangeAspect="1" noChangeArrowheads="1"/>
          </p:cNvPicPr>
          <p:nvPr/>
        </p:nvPicPr>
        <p:blipFill>
          <a:blip r:embed="rId2"/>
          <a:srcRect l="14062" t="18750" r="10937" b="18750"/>
          <a:stretch>
            <a:fillRect/>
          </a:stretch>
        </p:blipFill>
        <p:spPr bwMode="auto">
          <a:xfrm>
            <a:off x="-64" y="1571612"/>
            <a:ext cx="914406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06" y="-24"/>
            <a:ext cx="7043758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Competitive (depolarizing)</a:t>
            </a:r>
            <a:endParaRPr lang="ar-IQ" dirty="0"/>
          </a:p>
        </p:txBody>
      </p:sp>
      <p:pic>
        <p:nvPicPr>
          <p:cNvPr id="30722" name="Picture 2" descr="E:\محاضرات عملي رابع\muscles relaxant\New folder\6442eb33-1c2f-43a2-b015-a0c109298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9" t="17057" r="10069" b="7711"/>
          <a:stretch>
            <a:fillRect/>
          </a:stretch>
        </p:blipFill>
        <p:spPr bwMode="auto">
          <a:xfrm>
            <a:off x="212418" y="928670"/>
            <a:ext cx="8931582" cy="378621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49707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err="1" smtClean="0"/>
              <a:t>Succinylcholine</a:t>
            </a:r>
            <a:r>
              <a:rPr lang="en-US" sz="2800" dirty="0" smtClean="0"/>
              <a:t> is currently the only depolarizing NMBA used clinically in veterinary medicine.</a:t>
            </a:r>
          </a:p>
          <a:p>
            <a:r>
              <a:rPr lang="ar-IQ" sz="2800" dirty="0" smtClean="0"/>
              <a:t>حاليا هو</a:t>
            </a:r>
            <a:r>
              <a:rPr lang="en-US" sz="2800" dirty="0" smtClean="0"/>
              <a:t> NMBA </a:t>
            </a:r>
            <a:r>
              <a:rPr lang="ar-IQ" sz="2800" dirty="0" smtClean="0"/>
              <a:t>الوحيد المزيل للاستقطاب المستخدم </a:t>
            </a:r>
            <a:r>
              <a:rPr lang="ar-IQ" sz="2800" dirty="0" err="1" smtClean="0"/>
              <a:t>سريريا</a:t>
            </a:r>
            <a:r>
              <a:rPr lang="ar-IQ" sz="2800" dirty="0" smtClean="0"/>
              <a:t> في الطب البيطري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06" y="60324"/>
            <a:ext cx="4614866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succinylcholine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786478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20000"/>
              </a:lnSpc>
            </a:pPr>
            <a:r>
              <a:rPr lang="en-US" dirty="0" smtClean="0">
                <a:latin typeface="+mj-lt"/>
              </a:rPr>
              <a:t>Structurally, the </a:t>
            </a:r>
            <a:r>
              <a:rPr lang="en-US" dirty="0" err="1" smtClean="0">
                <a:latin typeface="+mj-lt"/>
              </a:rPr>
              <a:t>succinylcholine</a:t>
            </a:r>
            <a:r>
              <a:rPr lang="en-US" dirty="0" smtClean="0">
                <a:latin typeface="+mj-lt"/>
              </a:rPr>
              <a:t> molecule is two acetylcholine molecules joined together, or </a:t>
            </a:r>
            <a:r>
              <a:rPr lang="en-US" dirty="0" err="1" smtClean="0">
                <a:latin typeface="+mj-lt"/>
              </a:rPr>
              <a:t>diacetylcholine</a:t>
            </a:r>
            <a:r>
              <a:rPr lang="en-US" dirty="0" smtClean="0">
                <a:latin typeface="+mj-lt"/>
              </a:rPr>
              <a:t>. The drug is so rapidly hydrolyzed in plasma by the enzyme </a:t>
            </a:r>
            <a:r>
              <a:rPr lang="en-US" dirty="0" err="1" smtClean="0">
                <a:latin typeface="+mj-lt"/>
              </a:rPr>
              <a:t>pseudocholinesterase</a:t>
            </a:r>
            <a:r>
              <a:rPr lang="en-US" dirty="0" smtClean="0">
                <a:latin typeface="+mj-lt"/>
              </a:rPr>
              <a:t> (plasma cholinesterase) that only a small fraction of the original injected dose survives degradation in plasma to reach the site of action at the neuromuscular junction</a:t>
            </a:r>
          </a:p>
          <a:p>
            <a:pPr algn="just">
              <a:buNone/>
            </a:pPr>
            <a:r>
              <a:rPr lang="ar-IQ" dirty="0" smtClean="0">
                <a:latin typeface="+mj-lt"/>
              </a:rPr>
              <a:t>من الناحية الهيكلية ، يكون جزيء </a:t>
            </a:r>
            <a:r>
              <a:rPr lang="ar-IQ" dirty="0" err="1" smtClean="0">
                <a:latin typeface="+mj-lt"/>
              </a:rPr>
              <a:t>السكسينيل</a:t>
            </a:r>
            <a:r>
              <a:rPr lang="ar-IQ" dirty="0" smtClean="0">
                <a:latin typeface="+mj-lt"/>
              </a:rPr>
              <a:t> </a:t>
            </a:r>
            <a:r>
              <a:rPr lang="ar-IQ" dirty="0" err="1" smtClean="0">
                <a:latin typeface="+mj-lt"/>
              </a:rPr>
              <a:t>كولين</a:t>
            </a:r>
            <a:r>
              <a:rPr lang="ar-IQ" dirty="0" smtClean="0">
                <a:latin typeface="+mj-lt"/>
              </a:rPr>
              <a:t> عبارة عن جزيئين من </a:t>
            </a:r>
            <a:r>
              <a:rPr lang="ar-IQ" dirty="0" err="1" smtClean="0">
                <a:latin typeface="+mj-lt"/>
              </a:rPr>
              <a:t>أسيتيل</a:t>
            </a:r>
            <a:r>
              <a:rPr lang="ar-IQ" dirty="0" smtClean="0">
                <a:latin typeface="+mj-lt"/>
              </a:rPr>
              <a:t> </a:t>
            </a:r>
            <a:r>
              <a:rPr lang="ar-IQ" dirty="0" err="1" smtClean="0">
                <a:latin typeface="+mj-lt"/>
              </a:rPr>
              <a:t>كولين</a:t>
            </a:r>
            <a:r>
              <a:rPr lang="ar-IQ" dirty="0" smtClean="0">
                <a:latin typeface="+mj-lt"/>
              </a:rPr>
              <a:t> مرتبطان معًا ، أو ثنائي </a:t>
            </a:r>
            <a:r>
              <a:rPr lang="ar-IQ" dirty="0" err="1" smtClean="0">
                <a:latin typeface="+mj-lt"/>
              </a:rPr>
              <a:t>أسيتيل</a:t>
            </a:r>
            <a:r>
              <a:rPr lang="ar-IQ" dirty="0" smtClean="0">
                <a:latin typeface="+mj-lt"/>
              </a:rPr>
              <a:t> </a:t>
            </a:r>
            <a:r>
              <a:rPr lang="ar-IQ" dirty="0" err="1" smtClean="0">
                <a:latin typeface="+mj-lt"/>
              </a:rPr>
              <a:t>كولين</a:t>
            </a:r>
            <a:r>
              <a:rPr lang="ar-IQ" dirty="0" smtClean="0">
                <a:latin typeface="+mj-lt"/>
              </a:rPr>
              <a:t>. يتحلل الدواء بسرعة كبيرة في البلازما بواسطة إنزيم </a:t>
            </a:r>
            <a:r>
              <a:rPr lang="ar-IQ" dirty="0" err="1" smtClean="0">
                <a:latin typeface="+mj-lt"/>
              </a:rPr>
              <a:t>الكولينستراز</a:t>
            </a:r>
            <a:r>
              <a:rPr lang="ar-IQ" dirty="0" smtClean="0">
                <a:latin typeface="+mj-lt"/>
              </a:rPr>
              <a:t> الكاذب (</a:t>
            </a:r>
            <a:r>
              <a:rPr lang="ar-IQ" dirty="0" err="1" smtClean="0">
                <a:latin typeface="+mj-lt"/>
              </a:rPr>
              <a:t>كولينستراز</a:t>
            </a:r>
            <a:r>
              <a:rPr lang="ar-IQ" dirty="0" smtClean="0">
                <a:latin typeface="+mj-lt"/>
              </a:rPr>
              <a:t> البلازما) بحيث لا ينجو سوى جزء صغير من الجرعة الأصلية المحقونة من التدهور في البلازما للوصول إلى موقع التأثير عند التقاطع العصبي العضلي.</a:t>
            </a:r>
            <a:endParaRPr lang="en-US" dirty="0" smtClean="0">
              <a:latin typeface="+mj-lt"/>
            </a:endParaRPr>
          </a:p>
          <a:p>
            <a:pPr algn="just"/>
            <a:endParaRPr lang="ar-IQ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1746" name="Picture 2" descr="E:\محاضرات عملي رابع\muscles relaxant\New folder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45" t="5535" r="5812" b="12541"/>
          <a:stretch>
            <a:fillRect/>
          </a:stretch>
        </p:blipFill>
        <p:spPr bwMode="auto">
          <a:xfrm>
            <a:off x="0" y="66788"/>
            <a:ext cx="9144000" cy="679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571504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Because of the rapid onset of effect and short duration of action, </a:t>
            </a:r>
            <a:r>
              <a:rPr lang="en-US" dirty="0" err="1" smtClean="0"/>
              <a:t>succinylcholine</a:t>
            </a:r>
            <a:r>
              <a:rPr lang="en-US" dirty="0" smtClean="0"/>
              <a:t> is often referred to as the relaxant of choice to facilitate human </a:t>
            </a:r>
            <a:r>
              <a:rPr lang="en-US" dirty="0" err="1" smtClean="0"/>
              <a:t>endotracheal</a:t>
            </a:r>
            <a:r>
              <a:rPr lang="en-US" dirty="0" smtClean="0"/>
              <a:t> intubation</a:t>
            </a:r>
          </a:p>
          <a:p>
            <a:r>
              <a:rPr lang="ar-IQ" dirty="0" smtClean="0"/>
              <a:t>بسبب البداية السريعة للتأثير وقصر مدة المفعول ، غالبًا ما يشار إلى </a:t>
            </a:r>
            <a:r>
              <a:rPr lang="ar-IQ" dirty="0" err="1" smtClean="0"/>
              <a:t>السكسينيل</a:t>
            </a:r>
            <a:r>
              <a:rPr lang="ar-IQ" dirty="0" smtClean="0"/>
              <a:t> </a:t>
            </a:r>
            <a:r>
              <a:rPr lang="ar-IQ" dirty="0" err="1" smtClean="0"/>
              <a:t>كولين</a:t>
            </a:r>
            <a:r>
              <a:rPr lang="ar-IQ" dirty="0" smtClean="0"/>
              <a:t> باعتباره المرخي المفضل لتسهيل </a:t>
            </a:r>
            <a:r>
              <a:rPr lang="ar-IQ" dirty="0" err="1" smtClean="0"/>
              <a:t>تنبيب</a:t>
            </a:r>
            <a:r>
              <a:rPr lang="ar-IQ" dirty="0" smtClean="0"/>
              <a:t> </a:t>
            </a:r>
            <a:r>
              <a:rPr lang="ar-IQ" dirty="0" err="1" smtClean="0"/>
              <a:t>الرغامي</a:t>
            </a:r>
            <a:r>
              <a:rPr lang="ar-IQ" dirty="0" smtClean="0"/>
              <a:t> للإنسان</a:t>
            </a:r>
            <a:r>
              <a:rPr lang="en-US" dirty="0" smtClean="0"/>
              <a:t>.</a:t>
            </a:r>
          </a:p>
          <a:p>
            <a:pPr algn="r"/>
            <a:endParaRPr lang="en-US" dirty="0" smtClean="0"/>
          </a:p>
          <a:p>
            <a:pPr algn="l" rtl="0"/>
            <a:r>
              <a:rPr lang="en-US" dirty="0" smtClean="0"/>
              <a:t>Although </a:t>
            </a:r>
            <a:r>
              <a:rPr lang="en-US" dirty="0" err="1" smtClean="0"/>
              <a:t>succinlycholine</a:t>
            </a:r>
            <a:r>
              <a:rPr lang="en-US" dirty="0" smtClean="0"/>
              <a:t> has the advantage of rapid onset and offset compared with d‐</a:t>
            </a:r>
            <a:r>
              <a:rPr lang="en-US" dirty="0" err="1" smtClean="0"/>
              <a:t>tubocurarine</a:t>
            </a:r>
            <a:r>
              <a:rPr lang="en-US" dirty="0" smtClean="0"/>
              <a:t>, additional disadvantages of possible </a:t>
            </a:r>
            <a:r>
              <a:rPr lang="en-US" dirty="0" err="1" smtClean="0"/>
              <a:t>hyperkalemia</a:t>
            </a:r>
            <a:r>
              <a:rPr lang="en-US" dirty="0" smtClean="0"/>
              <a:t>, arrhythmias, </a:t>
            </a:r>
            <a:r>
              <a:rPr lang="en-US" dirty="0" err="1" smtClean="0"/>
              <a:t>postanesthetic</a:t>
            </a:r>
            <a:r>
              <a:rPr lang="en-US" dirty="0" smtClean="0"/>
              <a:t> </a:t>
            </a:r>
            <a:r>
              <a:rPr lang="en-US" dirty="0" err="1" smtClean="0"/>
              <a:t>myalgia</a:t>
            </a:r>
            <a:endParaRPr lang="ar-IQ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1406" y="60324"/>
            <a:ext cx="4614866" cy="4397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succinylcholine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Beneficial effects of NMBA administration during general anesthesia include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2614618"/>
          </a:xfrm>
        </p:spPr>
        <p:txBody>
          <a:bodyPr>
            <a:normAutofit fontScale="85000" lnSpcReduction="10000"/>
          </a:bodyPr>
          <a:lstStyle/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facilitation of tracheal intubation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reduction of skeletal muscle tone at light planes of inhalant or </a:t>
            </a:r>
            <a:r>
              <a:rPr lang="en-US" dirty="0" err="1" smtClean="0"/>
              <a:t>injectable</a:t>
            </a:r>
            <a:r>
              <a:rPr lang="en-US" dirty="0" smtClean="0"/>
              <a:t> anesthesia, 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prevention of patient movement during delicate ocular, neurologic, or cardiothoracic surgery</a:t>
            </a:r>
          </a:p>
          <a:p>
            <a:pPr algn="l" rtl="0">
              <a:buNone/>
            </a:pPr>
            <a:r>
              <a:rPr lang="en-US" dirty="0" smtClean="0"/>
              <a:t>the use of NMBAs in general veterinary practice is limited.</a:t>
            </a:r>
          </a:p>
          <a:p>
            <a:pPr lvl="0" algn="l" rtl="0">
              <a:buNone/>
            </a:pPr>
            <a:endParaRPr lang="en-US" dirty="0" smtClean="0"/>
          </a:p>
        </p:txBody>
      </p:sp>
      <p:pic>
        <p:nvPicPr>
          <p:cNvPr id="4" name="صورة 3" descr="E:\محاضضرات\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130" y="4071942"/>
            <a:ext cx="32899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dell\Dropbox\PC\Desktop\iStock_000011663742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3881438" cy="26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triad of anesthesia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4983179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Inhalant anesthetics such as </a:t>
            </a:r>
            <a:r>
              <a:rPr lang="en-US" dirty="0" err="1" smtClean="0"/>
              <a:t>isoflurane</a:t>
            </a:r>
            <a:r>
              <a:rPr lang="en-US" dirty="0" smtClean="0"/>
              <a:t> are complete anesthetics in that they full the ‘</a:t>
            </a:r>
            <a:r>
              <a:rPr lang="en-US" b="1" dirty="0" smtClean="0"/>
              <a:t>triad of anesthesia’; that is, they provide unconsciousness, analgesia, and muscle relaxation</a:t>
            </a:r>
            <a:r>
              <a:rPr lang="en-US" dirty="0" smtClean="0"/>
              <a:t>. All three of these properties are required to permit most invasive surgical procedures.</a:t>
            </a:r>
          </a:p>
          <a:p>
            <a:r>
              <a:rPr lang="ar-IQ" dirty="0" smtClean="0"/>
              <a:t>إن أدوية التخدير المستنشقة مثل </a:t>
            </a:r>
            <a:r>
              <a:rPr lang="ar-IQ" dirty="0" err="1" smtClean="0"/>
              <a:t>الأيزوفلورين</a:t>
            </a:r>
            <a:r>
              <a:rPr lang="ar-IQ" dirty="0" smtClean="0"/>
              <a:t> هي أدوية تخدير كاملة من حيث أنها تحقق "ثالوث التخدير" ؛ أي أنها توفر فقدان الوعي ، والتسكين ، واسترخاء العضلات. كل هذه الخصائص الثلاثة مطلوبة للسماح بمعظم الإجراءات الجراحية الكبرى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85728"/>
            <a:ext cx="9001156" cy="635798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inhalant anesthetics are very good at producing loss of consciousness at comparatively light planes of anesthesia while substantially deeper planes are required to provide analgesia and muscle relaxation</a:t>
            </a:r>
          </a:p>
          <a:p>
            <a:r>
              <a:rPr lang="ar-IQ" dirty="0" smtClean="0"/>
              <a:t>تعتبر أدوية التخدير عن طريق الاستنشاق جيدة جدًا في إحداث فقدان للوعي في مستويات التخدير الخفيفة نسبيًا بينما تتطلب مستويات أعمق إلى حد كبير توفير التسكين واسترخاء العضلات</a:t>
            </a:r>
            <a:endParaRPr lang="en-US" dirty="0" smtClean="0"/>
          </a:p>
          <a:p>
            <a:pPr algn="l" rtl="0"/>
            <a:r>
              <a:rPr lang="en-US" dirty="0" smtClean="0"/>
              <a:t>Unfortunately, deeper planes of inhalant anesthetics are associated with a decrease in cardiovascular function, thus the properties of muscle relaxation and analgesia are accompanied by the adverse effect of reduced cardiovascular performance.</a:t>
            </a:r>
          </a:p>
          <a:p>
            <a:pPr algn="r"/>
            <a:r>
              <a:rPr lang="ar-IQ" dirty="0" smtClean="0"/>
              <a:t>. لسوء الحظ ، ترتبط المستويات العميقة من أدوية التخدير الاستنشاقي بانخفاض في وظائف القلب والأوعية الدموية ، وبالتالي فإن خصائص استرخاء العضلات وتسكين الألم مصحوبة بالتأثير الضار لتقليل أداء القلب والأوعية الدموية.</a:t>
            </a:r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71414"/>
            <a:ext cx="8043890" cy="6540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Muscle Relaxants and Neuromuscular Blockade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Muscle relaxants </a:t>
            </a:r>
            <a:r>
              <a:rPr lang="en-US" dirty="0" smtClean="0"/>
              <a:t>are a group of anesthetic adjuncts administered to improve relaxation of skeletal muscles during surgical or diagnostic procedures</a:t>
            </a:r>
          </a:p>
          <a:p>
            <a:pPr algn="r"/>
            <a:r>
              <a:rPr lang="ar-SA" dirty="0" smtClean="0"/>
              <a:t>مرخيات العضلات هي مجموعة من </a:t>
            </a:r>
            <a:r>
              <a:rPr lang="ar-IQ" dirty="0" smtClean="0"/>
              <a:t>مساعدات</a:t>
            </a:r>
            <a:r>
              <a:rPr lang="ar-SA" dirty="0" smtClean="0"/>
              <a:t> التخدير التي </a:t>
            </a:r>
            <a:r>
              <a:rPr lang="ar-SA" dirty="0" err="1" smtClean="0"/>
              <a:t>تُ</a:t>
            </a:r>
            <a:r>
              <a:rPr lang="ar-IQ" dirty="0" smtClean="0"/>
              <a:t>حقن</a:t>
            </a:r>
            <a:r>
              <a:rPr lang="ar-SA" dirty="0" smtClean="0"/>
              <a:t> لتحسين استرخاء عضلات الهيكل العظمي أثناء </a:t>
            </a:r>
            <a:r>
              <a:rPr lang="ar-SA" dirty="0" err="1" smtClean="0"/>
              <a:t>ال</a:t>
            </a:r>
            <a:r>
              <a:rPr lang="ar-IQ" dirty="0" smtClean="0"/>
              <a:t>عمليات</a:t>
            </a:r>
            <a:r>
              <a:rPr lang="ar-SA" dirty="0" smtClean="0"/>
              <a:t> الجراحية أو التشخيصية</a:t>
            </a:r>
            <a:r>
              <a:rPr lang="ar-IQ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The neuromuscular blocking agents (NMBAs) </a:t>
            </a:r>
            <a:r>
              <a:rPr lang="en-US" dirty="0" smtClean="0"/>
              <a:t>action at the neuromuscular junction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more </a:t>
            </a:r>
            <a:r>
              <a:rPr lang="en-US" b="1" dirty="0" smtClean="0"/>
              <a:t>general term muscle relaxant </a:t>
            </a:r>
            <a:r>
              <a:rPr lang="en-US" dirty="0" smtClean="0"/>
              <a:t>refers to any drug having relaxant properties and would include centrally acting agents such as benzodiazepines, α2‐adrenergic receptor agonists</a:t>
            </a:r>
          </a:p>
          <a:p>
            <a:r>
              <a:rPr lang="ar-IQ" dirty="0" smtClean="0"/>
              <a:t>يشير مصطلح مرخي العضلات الأكثر عمومية إلى أي دواء له خصائص مرخية </a:t>
            </a:r>
            <a:r>
              <a:rPr lang="ar-IQ" dirty="0" err="1" smtClean="0"/>
              <a:t>وايضا</a:t>
            </a:r>
            <a:r>
              <a:rPr lang="ar-IQ" dirty="0" smtClean="0"/>
              <a:t> يشمل عوامل تعمل مركزياً مثل </a:t>
            </a:r>
            <a:r>
              <a:rPr lang="ar-IQ" dirty="0" err="1" smtClean="0"/>
              <a:t>البنزوديازيبينات</a:t>
            </a:r>
            <a:r>
              <a:rPr lang="ar-IQ" dirty="0" smtClean="0"/>
              <a:t> ، منبهات مستقبلات</a:t>
            </a:r>
            <a:r>
              <a:rPr lang="en-US" dirty="0" smtClean="0"/>
              <a:t> α2 ‐ </a:t>
            </a:r>
            <a:r>
              <a:rPr lang="ar-IQ" dirty="0" err="1" smtClean="0"/>
              <a:t>الأدرينالية</a:t>
            </a:r>
            <a:r>
              <a:rPr lang="ar-IQ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Rather than using an inhalant anesthetic to provide all three components of the triad, a safer, smoother anesthetic technique, </a:t>
            </a:r>
            <a:r>
              <a:rPr lang="en-US" b="1" dirty="0" smtClean="0"/>
              <a:t>particularly in patients with cardiovascular compromise, may be one that uses: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low concentrations of inhalant anesthetic to provide unconsciousness,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err="1" smtClean="0"/>
              <a:t>opioids</a:t>
            </a:r>
            <a:r>
              <a:rPr lang="en-US" b="1" dirty="0" smtClean="0"/>
              <a:t> to provide analgesia, and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a NMBA to provide muscle relaxation.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Techniques such as this may be </a:t>
            </a:r>
            <a:r>
              <a:rPr lang="en-US" b="1" dirty="0" smtClean="0">
                <a:solidFill>
                  <a:srgbClr val="FF0000"/>
                </a:solidFill>
              </a:rPr>
              <a:t>termed balanced anesthesia</a:t>
            </a:r>
          </a:p>
          <a:p>
            <a:pPr algn="l" rtl="0">
              <a:buNone/>
            </a:pPr>
            <a:r>
              <a:rPr lang="ar-IQ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Balanced anesthesia techniques are frequently chosen because they provide optimal conditions for both the surgeon and the patient</a:t>
            </a:r>
          </a:p>
          <a:p>
            <a:r>
              <a:rPr lang="ar-IQ" dirty="0" smtClean="0"/>
              <a:t>كثيرًا ما يتم اختيار تقنيات التخدير المتوازن لأنها توفر الظروف المثلى لكل من الجراح والمريض.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58259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Individual neuromuscular blocking drugs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178595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The NMBAs are quaternary ammonium compounds designed to mimic the quaternary nitrogen atom of </a:t>
            </a:r>
            <a:r>
              <a:rPr lang="en-US" dirty="0" err="1" smtClean="0"/>
              <a:t>ACh</a:t>
            </a:r>
            <a:r>
              <a:rPr lang="en-US" dirty="0" smtClean="0"/>
              <a:t>. So its hydrophilic, not </a:t>
            </a:r>
            <a:r>
              <a:rPr lang="en-US" dirty="0" err="1" smtClean="0"/>
              <a:t>lipophilic</a:t>
            </a:r>
            <a:r>
              <a:rPr lang="en-US" dirty="0" smtClean="0"/>
              <a:t> therefore, it is administered  in IV or IM rout and its not administered </a:t>
            </a:r>
            <a:r>
              <a:rPr lang="en-US" dirty="0" err="1" smtClean="0"/>
              <a:t>oraly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endParaRPr lang="ar-IQ" dirty="0"/>
          </a:p>
        </p:txBody>
      </p:sp>
      <p:pic>
        <p:nvPicPr>
          <p:cNvPr id="4" name="Picture 3" descr="E:\محاضرات عملي رابع\muscles relaxant\New folder\image024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82519"/>
            <a:ext cx="3571868" cy="3432539"/>
          </a:xfrm>
          <a:prstGeom prst="rect">
            <a:avLst/>
          </a:prstGeom>
          <a:noFill/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0" y="2714620"/>
            <a:ext cx="5857884" cy="3857652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They bind to the cholinergic receptors at the motor endplate as well as to cholinergic receptors located in autonomic ganglia.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أدوية الحصر العصبي العضلي الفردية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إن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NMBAs </a:t>
            </a: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عبارة عن مركبات </a:t>
            </a:r>
            <a:r>
              <a:rPr kumimoji="0" lang="ar-IQ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أمونيوم</a:t>
            </a: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رباعية مصممة لتقليد ذرة النيتروجين الرباعية لـ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ترتبط بالمستقبلات </a:t>
            </a:r>
            <a:r>
              <a:rPr kumimoji="0" lang="ar-IQ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الكولينية</a:t>
            </a: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في اللوح الحركي وكذلك بالمستقبلات </a:t>
            </a:r>
            <a:r>
              <a:rPr kumimoji="0" lang="ar-IQ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الكولينية</a:t>
            </a:r>
            <a:r>
              <a:rPr kumimoji="0" lang="ar-IQ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الموجودة في العقد اللاإرادية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ar-IQ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229600" cy="1143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 l="48679" t="28111" r="9456" b="13518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كيفية المذاكرة الصحيحة وتنظيم الوقت | مجلة البرونزية"/>
          <p:cNvPicPr>
            <a:picLocks noChangeAspect="1" noChangeArrowheads="1"/>
          </p:cNvPicPr>
          <p:nvPr/>
        </p:nvPicPr>
        <p:blipFill>
          <a:blip r:embed="rId2"/>
          <a:srcRect l="4884" r="6227"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E:\محاضرات عملي رابع\muscles relaxant\New folder\slide_2.jpg"/>
          <p:cNvPicPr>
            <a:picLocks noChangeAspect="1" noChangeArrowheads="1"/>
          </p:cNvPicPr>
          <p:nvPr/>
        </p:nvPicPr>
        <p:blipFill>
          <a:blip r:embed="rId2"/>
          <a:srcRect l="10937" t="18750" r="10937" b="10416"/>
          <a:stretch>
            <a:fillRect/>
          </a:stretch>
        </p:blipFill>
        <p:spPr bwMode="auto">
          <a:xfrm>
            <a:off x="4139" y="285728"/>
            <a:ext cx="913986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muscles relaxants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600200"/>
            <a:ext cx="8929718" cy="175736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Are the drug the act peripherally at neuromuscular junction or centrally in cerebrospinal axis to reduce muscles tone/ and cause muscles paralysis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20482" name="Picture 2" descr="Neuroimmune axis of cardiovascular control: mechanisms and therapeutic  implications | Nature Reviews Car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3238513" cy="3549411"/>
          </a:xfrm>
          <a:prstGeom prst="rect">
            <a:avLst/>
          </a:prstGeom>
          <a:noFill/>
        </p:spPr>
      </p:pic>
      <p:pic>
        <p:nvPicPr>
          <p:cNvPr id="20484" name="Picture 4" descr="A Review of Skeletal Muscle Relaxants For Pain Management"/>
          <p:cNvPicPr>
            <a:picLocks noChangeAspect="1" noChangeArrowheads="1"/>
          </p:cNvPicPr>
          <p:nvPr/>
        </p:nvPicPr>
        <p:blipFill>
          <a:blip r:embed="rId3"/>
          <a:srcRect b="11598"/>
          <a:stretch>
            <a:fillRect/>
          </a:stretch>
        </p:blipFill>
        <p:spPr bwMode="auto">
          <a:xfrm>
            <a:off x="734109" y="3162530"/>
            <a:ext cx="4195081" cy="355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20508" r="22035" b="12109"/>
          <a:stretch>
            <a:fillRect/>
          </a:stretch>
        </p:blipFill>
        <p:spPr bwMode="auto">
          <a:xfrm>
            <a:off x="-30" y="0"/>
            <a:ext cx="9144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ile:Neuromuscular.svg - Wikimedia Commons"/>
          <p:cNvPicPr>
            <a:picLocks noChangeAspect="1" noChangeArrowheads="1"/>
          </p:cNvPicPr>
          <p:nvPr/>
        </p:nvPicPr>
        <p:blipFill>
          <a:blip r:embed="rId3" cstate="print"/>
          <a:srcRect r="18841"/>
          <a:stretch>
            <a:fillRect/>
          </a:stretch>
        </p:blipFill>
        <p:spPr bwMode="auto">
          <a:xfrm>
            <a:off x="7143768" y="4571241"/>
            <a:ext cx="2000232" cy="23237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56988" y="5929330"/>
            <a:ext cx="366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α2‐adrenergic receptor agonists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Drugs that effect skeletal muscles function </a:t>
            </a: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6286520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AutoNum type="arabicPeriod"/>
            </a:pPr>
            <a:r>
              <a:rPr lang="en-US" dirty="0" smtClean="0"/>
              <a:t>Neuromuscular blockers used in several procedures to cause muscles </a:t>
            </a:r>
            <a:r>
              <a:rPr lang="en-US" dirty="0" smtClean="0"/>
              <a:t>paralysis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NMBAs: completely paralyze skeletal muscles (from normal tone to zero)by interfering with </a:t>
            </a:r>
            <a:r>
              <a:rPr lang="en-US" dirty="0" err="1" smtClean="0"/>
              <a:t>acetylecholine</a:t>
            </a:r>
            <a:r>
              <a:rPr lang="en-US" dirty="0" smtClean="0"/>
              <a:t> at neuromuscular junction</a:t>
            </a:r>
            <a:r>
              <a:rPr lang="en-US" dirty="0" smtClean="0"/>
              <a:t>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Centrally acting muscles relaxants reduce spasticity in neurologic </a:t>
            </a:r>
            <a:r>
              <a:rPr lang="en-US" dirty="0" smtClean="0"/>
              <a:t>conditions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Centrally </a:t>
            </a:r>
            <a:r>
              <a:rPr lang="en-US" dirty="0" smtClean="0"/>
              <a:t>acting drugs : used to relieve skeletal muscles spasm bring them from hypertonic state to normal muscles </a:t>
            </a:r>
            <a:r>
              <a:rPr lang="en-US" dirty="0" smtClean="0"/>
              <a:t>tone</a:t>
            </a: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329542" cy="4286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Sequences of skeletal muscles paralysis 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l" rtl="0"/>
            <a:r>
              <a:rPr lang="en-US" dirty="0" smtClean="0"/>
              <a:t>Small rapidly contracting muscles of face, eye, jaw, toes and larynx </a:t>
            </a:r>
          </a:p>
          <a:p>
            <a:pPr algn="l" rtl="0"/>
            <a:r>
              <a:rPr lang="en-US" dirty="0" smtClean="0"/>
              <a:t>Larger muscles like limbs , neck , trunk </a:t>
            </a:r>
          </a:p>
          <a:p>
            <a:pPr algn="l" rtl="0"/>
            <a:r>
              <a:rPr lang="en-US" dirty="0" smtClean="0"/>
              <a:t>Finally </a:t>
            </a:r>
            <a:r>
              <a:rPr lang="en-US" dirty="0" err="1" smtClean="0"/>
              <a:t>intercostal</a:t>
            </a:r>
            <a:r>
              <a:rPr lang="en-US" dirty="0" smtClean="0"/>
              <a:t> and lastly diaphragm</a:t>
            </a:r>
          </a:p>
          <a:p>
            <a:pPr algn="r"/>
            <a:r>
              <a:rPr lang="ar-IQ" dirty="0" smtClean="0"/>
              <a:t>لذلك استخدام هذه </a:t>
            </a:r>
            <a:r>
              <a:rPr lang="ar-IQ" dirty="0" err="1" smtClean="0"/>
              <a:t>الادوية</a:t>
            </a:r>
            <a:r>
              <a:rPr lang="ar-IQ" dirty="0" smtClean="0"/>
              <a:t> (</a:t>
            </a:r>
            <a:r>
              <a:rPr lang="ar-IQ" dirty="0" err="1" smtClean="0"/>
              <a:t>اذا</a:t>
            </a:r>
            <a:r>
              <a:rPr lang="ar-IQ" dirty="0" smtClean="0"/>
              <a:t> زادت الجرعة</a:t>
            </a:r>
            <a:r>
              <a:rPr lang="ar-IQ" dirty="0" smtClean="0"/>
              <a:t>) يؤدي </a:t>
            </a:r>
            <a:r>
              <a:rPr lang="ar-IQ" dirty="0" err="1" smtClean="0"/>
              <a:t>الى</a:t>
            </a:r>
            <a:r>
              <a:rPr lang="ar-IQ" dirty="0" smtClean="0"/>
              <a:t> فشل تنفسي... </a:t>
            </a:r>
            <a:r>
              <a:rPr lang="ar-IQ" dirty="0" smtClean="0"/>
              <a:t>لازم عندنا احتياط </a:t>
            </a:r>
            <a:r>
              <a:rPr lang="en-US" dirty="0" smtClean="0"/>
              <a:t>mechanical ventilation 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Recovery </a:t>
            </a:r>
            <a:r>
              <a:rPr lang="en-US" b="1" dirty="0" smtClean="0"/>
              <a:t>in reverse  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5742" y="-24"/>
            <a:ext cx="6615130" cy="43971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Classification of skeletal muscles relaxant 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600079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Neuromuscular blocking drugs </a:t>
            </a:r>
          </a:p>
          <a:p>
            <a:pPr algn="l" rtl="0">
              <a:buNone/>
            </a:pPr>
            <a:r>
              <a:rPr lang="en-US" dirty="0" smtClean="0"/>
              <a:t>They interfere with transmission with </a:t>
            </a:r>
            <a:r>
              <a:rPr lang="en-US" dirty="0" err="1" smtClean="0"/>
              <a:t>motoric</a:t>
            </a:r>
            <a:r>
              <a:rPr lang="en-US" dirty="0" smtClean="0"/>
              <a:t> endplate and act post </a:t>
            </a:r>
            <a:r>
              <a:rPr lang="en-US" dirty="0" err="1" smtClean="0"/>
              <a:t>synaptically</a:t>
            </a:r>
            <a:r>
              <a:rPr lang="en-US" dirty="0" smtClean="0"/>
              <a:t> by one of the 2 mechanisms:</a:t>
            </a:r>
          </a:p>
          <a:p>
            <a:pPr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Non depolarizing blocking agents : competition with Ach. For the end plate receptor</a:t>
            </a:r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  <a:p>
            <a:pPr marL="514350" indent="-514350" algn="l" rtl="0">
              <a:buNone/>
            </a:pPr>
            <a:r>
              <a:rPr lang="en-US" dirty="0" smtClean="0"/>
              <a:t>2) Depolarizing blocking agents  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 smtClean="0"/>
          </a:p>
          <a:p>
            <a:pPr algn="l" rtl="0"/>
            <a:r>
              <a:rPr lang="en-US" dirty="0" smtClean="0"/>
              <a:t>. 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8"/>
            <a:ext cx="6215074" cy="642942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NMBAs: block </a:t>
            </a:r>
            <a:r>
              <a:rPr lang="en-US" dirty="0" err="1" smtClean="0"/>
              <a:t>periperally</a:t>
            </a:r>
            <a:r>
              <a:rPr lang="en-US" dirty="0" smtClean="0"/>
              <a:t> at the N M junction at receptor of Ach.- muscle</a:t>
            </a:r>
          </a:p>
          <a:p>
            <a:pPr algn="l" rtl="0">
              <a:buNone/>
            </a:pPr>
            <a:r>
              <a:rPr lang="en-US" dirty="0" smtClean="0"/>
              <a:t>Type of NMBAs</a:t>
            </a:r>
          </a:p>
          <a:p>
            <a:pPr algn="l" rtl="0">
              <a:buNone/>
            </a:pPr>
            <a:r>
              <a:rPr lang="en-US" dirty="0" smtClean="0"/>
              <a:t>1. Competitive blocker  (non depolarizing agents)</a:t>
            </a:r>
          </a:p>
          <a:p>
            <a:pPr algn="l" rtl="0"/>
            <a:r>
              <a:rPr lang="en-US" dirty="0" smtClean="0"/>
              <a:t>These an affinity for the nicotinic receptor at the muscles endplate but have no intrinsic activity</a:t>
            </a:r>
          </a:p>
          <a:p>
            <a:pPr algn="r"/>
            <a:r>
              <a:rPr lang="ar-IQ" dirty="0" err="1" smtClean="0"/>
              <a:t>ايهما</a:t>
            </a:r>
            <a:r>
              <a:rPr lang="ar-IQ" dirty="0" smtClean="0"/>
              <a:t> تركيزه </a:t>
            </a:r>
            <a:r>
              <a:rPr lang="ar-IQ" dirty="0" err="1" smtClean="0"/>
              <a:t>اعلى</a:t>
            </a:r>
            <a:r>
              <a:rPr lang="ar-IQ" dirty="0" smtClean="0"/>
              <a:t> يفوز بالمستقبل </a:t>
            </a:r>
            <a:endParaRPr lang="en-US" dirty="0" smtClean="0"/>
          </a:p>
          <a:p>
            <a:pPr algn="l" rtl="0"/>
            <a:r>
              <a:rPr lang="en-US" dirty="0" smtClean="0"/>
              <a:t>The antagonism is act by increasing the </a:t>
            </a:r>
            <a:r>
              <a:rPr lang="en-US" dirty="0" err="1" smtClean="0"/>
              <a:t>concetration</a:t>
            </a:r>
            <a:r>
              <a:rPr lang="en-US" dirty="0" smtClean="0"/>
              <a:t> acetylcholine </a:t>
            </a:r>
            <a:r>
              <a:rPr lang="en-US" dirty="0" smtClean="0"/>
              <a:t>by administration </a:t>
            </a:r>
            <a:r>
              <a:rPr lang="en-US" dirty="0" err="1" smtClean="0"/>
              <a:t>Neostigmin</a:t>
            </a:r>
            <a:r>
              <a:rPr lang="en-US" dirty="0" smtClean="0"/>
              <a:t>  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27650" name="Picture 2" descr="E:\محاضرات عملي رابع\muscles relaxant\New folder\slide_10.jpg"/>
          <p:cNvPicPr>
            <a:picLocks noChangeAspect="1" noChangeArrowheads="1"/>
          </p:cNvPicPr>
          <p:nvPr/>
        </p:nvPicPr>
        <p:blipFill>
          <a:blip r:embed="rId2"/>
          <a:srcRect l="13025" t="8448" r="22887" b="12206"/>
          <a:stretch>
            <a:fillRect/>
          </a:stretch>
        </p:blipFill>
        <p:spPr bwMode="auto">
          <a:xfrm>
            <a:off x="5780951" y="1234863"/>
            <a:ext cx="3363049" cy="3122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1147</Words>
  <Application>Microsoft Office PowerPoint</Application>
  <PresentationFormat>عرض على الشاشة (3:4)‏</PresentationFormat>
  <Paragraphs>102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Skeletal Muscle Relaxants and Neuromuscular Blockade</vt:lpstr>
      <vt:lpstr>Muscle Relaxants and Neuromuscular Blockade</vt:lpstr>
      <vt:lpstr>الشريحة 3</vt:lpstr>
      <vt:lpstr>Skeletal muscles relaxants </vt:lpstr>
      <vt:lpstr>الشريحة 5</vt:lpstr>
      <vt:lpstr>Drugs that effect skeletal muscles function </vt:lpstr>
      <vt:lpstr>Sequences of skeletal muscles paralysis </vt:lpstr>
      <vt:lpstr>Classification of skeletal muscles relaxant </vt:lpstr>
      <vt:lpstr>الشريحة 9</vt:lpstr>
      <vt:lpstr>الشريحة 10</vt:lpstr>
      <vt:lpstr>D-Tubocrarine (curare)</vt:lpstr>
      <vt:lpstr>Non depolarizing NMBAs</vt:lpstr>
      <vt:lpstr>Non Competitive (depolarizing)</vt:lpstr>
      <vt:lpstr>succinylcholine</vt:lpstr>
      <vt:lpstr>الشريحة 15</vt:lpstr>
      <vt:lpstr>succinylcholine</vt:lpstr>
      <vt:lpstr>Beneficial effects of NMBA administration during general anesthesia include </vt:lpstr>
      <vt:lpstr>triad of anesthesia</vt:lpstr>
      <vt:lpstr>الشريحة 19</vt:lpstr>
      <vt:lpstr>الشريحة 20</vt:lpstr>
      <vt:lpstr>Individual neuromuscular blocking drugs</vt:lpstr>
      <vt:lpstr>الشريحة 22</vt:lpstr>
      <vt:lpstr>الشريحة 23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Relaxants and Neuromuscular Blockade</dc:title>
  <dc:creator>dell</dc:creator>
  <cp:lastModifiedBy>dell</cp:lastModifiedBy>
  <cp:revision>66</cp:revision>
  <dcterms:created xsi:type="dcterms:W3CDTF">2023-03-12T21:34:59Z</dcterms:created>
  <dcterms:modified xsi:type="dcterms:W3CDTF">2023-03-17T22:28:16Z</dcterms:modified>
</cp:coreProperties>
</file>